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sldIdLst>
    <p:sldId id="256" r:id="rId2"/>
    <p:sldId id="264" r:id="rId3"/>
    <p:sldId id="269" r:id="rId4"/>
    <p:sldId id="265" r:id="rId5"/>
    <p:sldId id="260" r:id="rId6"/>
    <p:sldId id="257" r:id="rId7"/>
    <p:sldId id="258" r:id="rId8"/>
    <p:sldId id="261" r:id="rId9"/>
    <p:sldId id="259" r:id="rId10"/>
    <p:sldId id="262" r:id="rId11"/>
    <p:sldId id="263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28397-2DEF-471E-AEC5-D6DC606AA421}" type="datetimeFigureOut">
              <a:rPr lang="nl-NL" smtClean="0"/>
              <a:t>8-1-2017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A30E3-C781-48AB-8A55-59EEF8EF51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3087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A30E3-C781-48AB-8A55-59EEF8EF510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7835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A8EA-1768-42A6-8002-4B9C70ACE0CF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434355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60F3-5D59-4A7E-B725-D879677AC112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04611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60F3-5D59-4A7E-B725-D879677AC112}" type="slidenum">
              <a:rPr lang="nl-NL" altLang="nl-NL" smtClean="0"/>
              <a:pPr/>
              <a:t>‹nr.›</a:t>
            </a:fld>
            <a:endParaRPr lang="nl-NL" altLang="nl-N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3163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60F3-5D59-4A7E-B725-D879677AC112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4876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60F3-5D59-4A7E-B725-D879677AC112}" type="slidenum">
              <a:rPr lang="nl-NL" altLang="nl-NL" smtClean="0"/>
              <a:pPr/>
              <a:t>‹nr.›</a:t>
            </a:fld>
            <a:endParaRPr lang="nl-NL" altLang="nl-N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2827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60F3-5D59-4A7E-B725-D879677AC112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29607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943D-D9D9-4125-8DDC-519977B3CE45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24752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1930-8B39-4EA5-939F-D2DB22D3BB90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294666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1DC0-1EDE-454B-9070-BE781EEB897B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770076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C844-D4E8-4F5F-A08E-ED2872665B97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25913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alt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alt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4FE0-2529-4B7F-BB03-601AC727AA6C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516993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alt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alt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FC55-BE96-4146-84D6-AF849BBF1D41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866292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alt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F680-59AA-4F34-A054-24C8DD235444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991974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alt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alt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9852-53D9-48CB-A4F3-2D772D605EAF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65583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alt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alt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E17D-FCC1-46A9-99CB-440E796E326C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155509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alt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alt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5E1E-9A34-4EC5-BC12-53DCA7857C42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018063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C6060F3-5D59-4A7E-B725-D879677AC112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6916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Lymfeklie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l.wikipedia.org/wiki/Vena_cava_superior" TargetMode="External"/><Relationship Id="rId4" Type="http://schemas.openxmlformats.org/officeDocument/2006/relationships/hyperlink" Target="https://nl.wikipedia.org/wiki/Sleutelbeen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nl-NL" altLang="nl-NL" dirty="0" smtClean="0"/>
              <a:t>H5</a:t>
            </a:r>
            <a:r>
              <a:rPr lang="nl-NL" altLang="nl-NL" dirty="0"/>
              <a:t/>
            </a:r>
            <a:br>
              <a:rPr lang="nl-NL" altLang="nl-NL" dirty="0"/>
            </a:br>
            <a:r>
              <a:rPr lang="nl-NL" altLang="nl-NL" dirty="0"/>
              <a:t>Het lymfatisch systeem</a:t>
            </a:r>
            <a:br>
              <a:rPr lang="nl-NL" altLang="nl-NL" dirty="0"/>
            </a:br>
            <a:endParaRPr lang="nl-NL" altLang="nl-NL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altLang="nl-NL" dirty="0" smtClean="0"/>
              <a:t>A &amp; P</a:t>
            </a:r>
            <a:endParaRPr lang="nl-NL" altLang="nl-NL" dirty="0"/>
          </a:p>
        </p:txBody>
      </p:sp>
      <p:pic>
        <p:nvPicPr>
          <p:cNvPr id="2" name="Afbeelding 1" descr="Lymfe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852936"/>
            <a:ext cx="2539682" cy="294603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4000"/>
              <a:t>Lymfafvoer van het hoofd-halsgebied.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09598" y="2160590"/>
            <a:ext cx="7346777" cy="3880773"/>
          </a:xfrm>
        </p:spPr>
        <p:txBody>
          <a:bodyPr/>
          <a:lstStyle/>
          <a:p>
            <a:r>
              <a:rPr lang="nl-NL" altLang="nl-NL" dirty="0"/>
              <a:t>Regio:</a:t>
            </a:r>
          </a:p>
          <a:p>
            <a:pPr>
              <a:buFont typeface="Wingdings" panose="05000000000000000000" pitchFamily="2" charset="2"/>
              <a:buNone/>
            </a:pPr>
            <a:r>
              <a:rPr lang="nl-NL" altLang="nl-NL" dirty="0"/>
              <a:t>   Oor, OK </a:t>
            </a:r>
            <a:r>
              <a:rPr lang="nl-NL" altLang="nl-NL" dirty="0" smtClean="0"/>
              <a:t>, </a:t>
            </a:r>
            <a:r>
              <a:rPr lang="nl-NL" altLang="nl-NL" dirty="0"/>
              <a:t>kaakhoek en hals langs grote </a:t>
            </a:r>
            <a:r>
              <a:rPr lang="nl-NL" altLang="nl-NL" dirty="0" smtClean="0"/>
              <a:t>bloedvaten</a:t>
            </a:r>
            <a:endParaRPr lang="nl-NL" altLang="nl-NL" dirty="0"/>
          </a:p>
          <a:p>
            <a:pPr>
              <a:buFont typeface="Wingdings" panose="05000000000000000000" pitchFamily="2" charset="2"/>
              <a:buNone/>
            </a:pPr>
            <a:endParaRPr lang="nl-NL" altLang="nl-NL" dirty="0"/>
          </a:p>
          <a:p>
            <a:r>
              <a:rPr lang="nl-NL" altLang="nl-NL" dirty="0"/>
              <a:t>open in de buurt van het veneuze </a:t>
            </a:r>
            <a:r>
              <a:rPr lang="nl-NL" altLang="nl-NL" dirty="0" smtClean="0"/>
              <a:t>afvoer</a:t>
            </a:r>
            <a:endParaRPr lang="nl-NL" altLang="nl-NL" dirty="0"/>
          </a:p>
          <a:p>
            <a:endParaRPr lang="nl-NL" altLang="nl-NL" dirty="0"/>
          </a:p>
          <a:p>
            <a:r>
              <a:rPr lang="nl-NL" altLang="nl-NL" dirty="0"/>
              <a:t>Bundelen zich in grotere vaten in buurt van </a:t>
            </a:r>
            <a:r>
              <a:rPr lang="nl-NL" altLang="nl-NL" dirty="0" smtClean="0"/>
              <a:t>hart</a:t>
            </a:r>
            <a:endParaRPr lang="nl-NL" altLang="nl-NL" dirty="0"/>
          </a:p>
          <a:p>
            <a:endParaRPr lang="nl-NL" altLang="nl-NL" dirty="0"/>
          </a:p>
          <a:p>
            <a:endParaRPr lang="nl-NL" alt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04" y="1100861"/>
            <a:ext cx="1312436" cy="1052802"/>
          </a:xfrm>
          <a:prstGeom prst="rect">
            <a:avLst/>
          </a:prstGeom>
        </p:spPr>
      </p:pic>
      <p:pic>
        <p:nvPicPr>
          <p:cNvPr id="3" name="Afbeelding 2" descr="Description Human Heart and Circulatory Syste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607" y="4653136"/>
            <a:ext cx="2877186" cy="16184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Diagnose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nl-NL" alt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Infectieziekten en kwaadaardige gezwellen</a:t>
            </a:r>
            <a:r>
              <a:rPr lang="nl-NL" alt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 (kanker)  belangrijk!</a:t>
            </a:r>
          </a:p>
          <a:p>
            <a:pPr marL="0" indent="0">
              <a:lnSpc>
                <a:spcPct val="90000"/>
              </a:lnSpc>
              <a:buNone/>
            </a:pPr>
            <a:endParaRPr lang="nl-NL" altLang="nl-NL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l-NL" alt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Bij </a:t>
            </a:r>
            <a:r>
              <a:rPr lang="nl-NL" altLang="nl-NL" b="1" dirty="0">
                <a:latin typeface="Arial" panose="020B0604020202020204" pitchFamily="34" charset="0"/>
                <a:cs typeface="Arial" panose="020B0604020202020204" pitchFamily="34" charset="0"/>
              </a:rPr>
              <a:t>zwelling</a:t>
            </a:r>
            <a:r>
              <a:rPr lang="nl-NL" alt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dirty="0"/>
          </a:p>
          <a:p>
            <a:pPr>
              <a:lnSpc>
                <a:spcPct val="90000"/>
              </a:lnSpc>
            </a:pPr>
            <a:r>
              <a:rPr lang="nl-NL" altLang="nl-NL" dirty="0"/>
              <a:t>Grote ontsteking, veel gezwollen knopen.</a:t>
            </a:r>
          </a:p>
          <a:p>
            <a:pPr marL="0" indent="0">
              <a:lnSpc>
                <a:spcPct val="90000"/>
              </a:lnSpc>
              <a:buNone/>
            </a:pPr>
            <a:endParaRPr lang="nl-NL" altLang="nl-NL" dirty="0" smtClean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was het doel van de les?</a:t>
            </a:r>
            <a:br>
              <a:rPr lang="nl-NL" dirty="0" smtClean="0"/>
            </a:br>
            <a:r>
              <a:rPr lang="nl-NL" dirty="0" smtClean="0"/>
              <a:t>Heb je dat behaald?</a:t>
            </a:r>
            <a:endParaRPr lang="nl-NL" dirty="0"/>
          </a:p>
        </p:txBody>
      </p:sp>
      <p:pic>
        <p:nvPicPr>
          <p:cNvPr id="5" name="Afbeelding 4" descr="gebaar: klaar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32856"/>
            <a:ext cx="3458248" cy="345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5417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Huiswerk: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begrippenlijst</a:t>
            </a:r>
            <a:br>
              <a:rPr lang="nl-NL" dirty="0" smtClean="0"/>
            </a:br>
            <a:r>
              <a:rPr lang="nl-NL" dirty="0" smtClean="0"/>
              <a:t>puntsgewijze samenstelling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4" name="Tijdelijke aanduiding voor inhoud 3" descr="Sclera picto'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455" y="2996952"/>
            <a:ext cx="3611656" cy="3611656"/>
          </a:xfrm>
        </p:spPr>
      </p:pic>
    </p:spTree>
    <p:extLst>
      <p:ext uri="{BB962C8B-B14F-4D97-AF65-F5344CB8AC3E}">
        <p14:creationId xmlns:p14="http://schemas.microsoft.com/office/powerpoint/2010/main" val="211065239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Mens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Lymfatisch systeem of lymfestelsel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sz="1800" dirty="0" smtClean="0"/>
              <a:t>= buizen systeem in het lichaam</a:t>
            </a:r>
            <a:br>
              <a:rPr lang="nl-NL" sz="1800" dirty="0" smtClean="0"/>
            </a:br>
            <a:r>
              <a:rPr lang="nl-NL" sz="1800" dirty="0"/>
              <a:t> </a:t>
            </a:r>
            <a:r>
              <a:rPr lang="nl-NL" sz="1800" dirty="0" smtClean="0"/>
              <a:t> die weefselvocht afvoert</a:t>
            </a:r>
            <a:endParaRPr lang="nl-NL" sz="18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0315" y="0"/>
            <a:ext cx="3041941" cy="655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5392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</a:t>
            </a:r>
            <a:r>
              <a:rPr lang="nl-NL" baseline="30000" dirty="0" smtClean="0"/>
              <a:t>e</a:t>
            </a:r>
            <a:r>
              <a:rPr lang="nl-NL" dirty="0" smtClean="0"/>
              <a:t> afvoerweg van vocht en cellen uit de weefsels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sz="1800" dirty="0" smtClean="0"/>
              <a:t>Aanvulling op het veneuze stelsel met andere functie</a:t>
            </a:r>
            <a:br>
              <a:rPr lang="nl-NL" sz="1800" dirty="0" smtClean="0"/>
            </a:br>
            <a:r>
              <a:rPr lang="nl-NL" sz="1800" dirty="0" smtClean="0"/>
              <a:t>lymfeklieren lymfknopen genoemd waarin weefselvocht gereinigd wordt van schadelijke deeltjes</a:t>
            </a:r>
            <a:endParaRPr lang="nl-NL" sz="18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61456" y="1052737"/>
            <a:ext cx="2237889" cy="446449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3913846"/>
            <a:ext cx="1865538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3331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5" y="609600"/>
            <a:ext cx="8352928" cy="13208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Zuivering:</a:t>
            </a:r>
            <a:br>
              <a:rPr lang="nl-NL" dirty="0" smtClean="0"/>
            </a:br>
            <a:r>
              <a:rPr lang="nl-NL" dirty="0" smtClean="0"/>
              <a:t>Lymfevaten </a:t>
            </a:r>
            <a:r>
              <a:rPr lang="nl-NL" dirty="0"/>
              <a:t>gaan over in lymfebanen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die </a:t>
            </a:r>
            <a:r>
              <a:rPr lang="nl-NL" dirty="0"/>
              <a:t>uiteindelijk samenkomen in </a:t>
            </a:r>
            <a:r>
              <a:rPr lang="nl-NL" dirty="0">
                <a:hlinkClick r:id="rId3" tooltip="Lymfeklier"/>
              </a:rPr>
              <a:t>lymfeklieren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599" y="2160590"/>
            <a:ext cx="6347714" cy="4436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vooral </a:t>
            </a:r>
            <a:r>
              <a:rPr lang="nl-NL" dirty="0"/>
              <a:t>gelegen in de </a:t>
            </a:r>
            <a:r>
              <a:rPr lang="nl-NL" dirty="0" smtClean="0"/>
              <a:t>hals</a:t>
            </a:r>
          </a:p>
          <a:p>
            <a:pPr marL="0" indent="0">
              <a:buNone/>
            </a:pPr>
            <a:r>
              <a:rPr lang="nl-NL" dirty="0" smtClean="0"/>
              <a:t>in </a:t>
            </a:r>
            <a:r>
              <a:rPr lang="nl-NL" dirty="0"/>
              <a:t>de </a:t>
            </a:r>
            <a:r>
              <a:rPr lang="nl-NL" dirty="0" smtClean="0"/>
              <a:t>buikholte</a:t>
            </a:r>
          </a:p>
          <a:p>
            <a:pPr marL="0" indent="0">
              <a:buNone/>
            </a:pPr>
            <a:r>
              <a:rPr lang="nl-NL" dirty="0" smtClean="0"/>
              <a:t>aan </a:t>
            </a:r>
            <a:r>
              <a:rPr lang="nl-NL" dirty="0"/>
              <a:t>het </a:t>
            </a:r>
            <a:r>
              <a:rPr lang="nl-NL" dirty="0" smtClean="0"/>
              <a:t>sleutelbeen</a:t>
            </a:r>
          </a:p>
          <a:p>
            <a:pPr marL="0" indent="0">
              <a:buNone/>
            </a:pPr>
            <a:r>
              <a:rPr lang="nl-NL" dirty="0" smtClean="0"/>
              <a:t>onder </a:t>
            </a:r>
            <a:r>
              <a:rPr lang="nl-NL" dirty="0"/>
              <a:t>de oksels en in de </a:t>
            </a:r>
            <a:r>
              <a:rPr lang="nl-NL" dirty="0" smtClean="0"/>
              <a:t>liezen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Vervolgens </a:t>
            </a:r>
            <a:r>
              <a:rPr lang="nl-NL" dirty="0"/>
              <a:t>komt alle lymfevocht via twee grote verzamelvaten achter het </a:t>
            </a:r>
            <a:r>
              <a:rPr lang="nl-NL" dirty="0">
                <a:hlinkClick r:id="rId4" tooltip="Sleutelbeen"/>
              </a:rPr>
              <a:t>sleutelbeen</a:t>
            </a:r>
            <a:r>
              <a:rPr lang="nl-NL" dirty="0"/>
              <a:t> in de </a:t>
            </a:r>
            <a:r>
              <a:rPr lang="nl-NL" dirty="0">
                <a:hlinkClick r:id="rId5" tooltip="Vena cava superior"/>
              </a:rPr>
              <a:t>bovenste holle ader</a:t>
            </a:r>
            <a:r>
              <a:rPr lang="nl-NL" dirty="0"/>
              <a:t> terecht.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De </a:t>
            </a:r>
            <a:r>
              <a:rPr lang="nl-NL" dirty="0">
                <a:solidFill>
                  <a:srgbClr val="FF0000"/>
                </a:solidFill>
              </a:rPr>
              <a:t>gezuiverde lymfe </a:t>
            </a:r>
            <a:r>
              <a:rPr lang="nl-NL" dirty="0"/>
              <a:t>wordt zo weer in de bloedsomloop opgenomen. 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09755455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4000" dirty="0" smtClean="0"/>
              <a:t>Pompwerking  </a:t>
            </a:r>
            <a:r>
              <a:rPr lang="nl-NL" altLang="nl-NL" sz="4000" dirty="0"/>
              <a:t/>
            </a:r>
            <a:br>
              <a:rPr lang="nl-NL" altLang="nl-NL" sz="4000" dirty="0"/>
            </a:br>
            <a:endParaRPr lang="nl-NL" altLang="nl-NL" sz="4000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nl-NL" altLang="nl-NL" sz="2800" dirty="0"/>
              <a:t>Bloed staat onder druk.</a:t>
            </a:r>
          </a:p>
          <a:p>
            <a:pPr>
              <a:lnSpc>
                <a:spcPct val="80000"/>
              </a:lnSpc>
            </a:pPr>
            <a:endParaRPr lang="nl-NL" altLang="nl-NL" sz="2800" dirty="0"/>
          </a:p>
          <a:p>
            <a:pPr>
              <a:lnSpc>
                <a:spcPct val="80000"/>
              </a:lnSpc>
            </a:pPr>
            <a:r>
              <a:rPr lang="nl-NL" altLang="nl-NL" sz="2800" dirty="0"/>
              <a:t>Water en opgeloste stoffen doorlaatbare wand van haarvaten heen geperst.</a:t>
            </a:r>
          </a:p>
          <a:p>
            <a:pPr>
              <a:lnSpc>
                <a:spcPct val="80000"/>
              </a:lnSpc>
            </a:pPr>
            <a:endParaRPr lang="nl-NL" altLang="nl-NL" sz="2800" dirty="0"/>
          </a:p>
          <a:p>
            <a:pPr>
              <a:lnSpc>
                <a:spcPct val="80000"/>
              </a:lnSpc>
            </a:pPr>
            <a:r>
              <a:rPr lang="nl-NL" altLang="nl-NL" sz="2800" dirty="0"/>
              <a:t>Omgespoeld : weefselvocht.</a:t>
            </a:r>
          </a:p>
          <a:p>
            <a:pPr>
              <a:lnSpc>
                <a:spcPct val="80000"/>
              </a:lnSpc>
            </a:pPr>
            <a:endParaRPr lang="nl-NL" altLang="nl-NL" sz="2800" dirty="0"/>
          </a:p>
          <a:p>
            <a:pPr>
              <a:lnSpc>
                <a:spcPct val="80000"/>
              </a:lnSpc>
            </a:pPr>
            <a:r>
              <a:rPr lang="nl-NL" altLang="nl-NL" sz="2800" dirty="0"/>
              <a:t>Afgevoerd door  buizenstelsel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nl-NL" altLang="nl-NL" sz="2800" dirty="0"/>
              <a:t>    (lymfatisch systeem of stelsel)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nl-NL" altLang="nl-NL" sz="2800" dirty="0"/>
              <a:t>       ligt tussen de weefsels!!!</a:t>
            </a:r>
          </a:p>
          <a:p>
            <a:pPr>
              <a:lnSpc>
                <a:spcPct val="80000"/>
              </a:lnSpc>
            </a:pPr>
            <a:endParaRPr lang="nl-NL" altLang="nl-NL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De </a:t>
            </a:r>
            <a:r>
              <a:rPr lang="nl-NL" altLang="nl-NL" dirty="0" smtClean="0"/>
              <a:t>lymfcirculatie</a:t>
            </a:r>
            <a:br>
              <a:rPr lang="nl-NL" altLang="nl-NL" dirty="0" smtClean="0"/>
            </a:br>
            <a:endParaRPr lang="nl-NL" altLang="nl-NL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Dunne vaatjes:</a:t>
            </a:r>
          </a:p>
          <a:p>
            <a:pPr>
              <a:buFont typeface="Wingdings" panose="05000000000000000000" pitchFamily="2" charset="2"/>
              <a:buNone/>
            </a:pPr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altLang="nl-NL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Lymfe </a:t>
            </a:r>
            <a:r>
              <a:rPr lang="nl-NL" altLang="nl-NL" u="sng" dirty="0">
                <a:latin typeface="Arial" panose="020B0604020202020204" pitchFamily="34" charset="0"/>
                <a:cs typeface="Arial" panose="020B0604020202020204" pitchFamily="34" charset="0"/>
              </a:rPr>
              <a:t>vloeistof</a:t>
            </a:r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nl-NL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mengsel </a:t>
            </a:r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van:                          </a:t>
            </a:r>
            <a:endParaRPr lang="nl-NL" alt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nl-NL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b="1" dirty="0">
                <a:latin typeface="Arial" panose="020B0604020202020204" pitchFamily="34" charset="0"/>
                <a:cs typeface="Arial" panose="020B0604020202020204" pitchFamily="34" charset="0"/>
              </a:rPr>
              <a:t>weefselvloeistof en bloedplasma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Filterstation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Lymfeknopen is een filterstation waar de lymfe gereinigd word bijvoorbeeld bacteriën</a:t>
            </a:r>
          </a:p>
          <a:p>
            <a:r>
              <a:rPr lang="nl-NL" altLang="nl-NL" dirty="0" smtClean="0"/>
              <a:t>Deze </a:t>
            </a:r>
            <a:r>
              <a:rPr lang="nl-NL" altLang="nl-NL" dirty="0"/>
              <a:t>vaten verzamelen zich in de buurt van het hart tot grotere vaten.</a:t>
            </a:r>
          </a:p>
          <a:p>
            <a:r>
              <a:rPr lang="nl-NL" altLang="nl-NL" dirty="0"/>
              <a:t>Ze hebben kleppen om terugstroom te voorkomen.</a:t>
            </a:r>
          </a:p>
          <a:p>
            <a:endParaRPr lang="nl-NL" altLang="nl-NL" dirty="0"/>
          </a:p>
          <a:p>
            <a:r>
              <a:rPr lang="nl-NL" altLang="nl-NL" u="sng" dirty="0"/>
              <a:t>Wat gefilterd</a:t>
            </a:r>
            <a:r>
              <a:rPr lang="nl-NL" altLang="nl-NL" u="sng" dirty="0" smtClean="0"/>
              <a:t>; bijvoorbeeld: </a:t>
            </a:r>
          </a:p>
          <a:p>
            <a:pPr marL="0" indent="0">
              <a:buNone/>
            </a:pPr>
            <a:r>
              <a:rPr lang="nl-NL" altLang="nl-NL" dirty="0" smtClean="0"/>
              <a:t> </a:t>
            </a:r>
            <a:r>
              <a:rPr lang="nl-NL" altLang="nl-NL" dirty="0" err="1"/>
              <a:t>Celresten</a:t>
            </a:r>
            <a:r>
              <a:rPr lang="nl-NL" altLang="nl-NL" dirty="0"/>
              <a:t>, micro-organismen</a:t>
            </a:r>
            <a:r>
              <a:rPr lang="nl-NL" altLang="nl-NL" dirty="0" smtClean="0"/>
              <a:t>.</a:t>
            </a:r>
          </a:p>
          <a:p>
            <a:pPr marL="0" indent="0">
              <a:buNone/>
            </a:pPr>
            <a:r>
              <a:rPr lang="nl-NL" altLang="nl-NL" dirty="0" smtClean="0"/>
              <a:t> Circa 2 liter weefselvocht per dag.</a:t>
            </a:r>
            <a:endParaRPr lang="nl-NL" altLang="nl-NL" dirty="0" smtClean="0"/>
          </a:p>
          <a:p>
            <a:pPr marL="0" indent="0">
              <a:buNone/>
            </a:pPr>
            <a:endParaRPr lang="nl-NL" altLang="nl-NL" dirty="0"/>
          </a:p>
          <a:p>
            <a:r>
              <a:rPr lang="nl-NL" altLang="nl-NL" dirty="0"/>
              <a:t>Waar de grote lymfknopen</a:t>
            </a:r>
            <a:r>
              <a:rPr lang="nl-NL" altLang="nl-NL" dirty="0" smtClean="0"/>
              <a:t>?</a:t>
            </a:r>
            <a:r>
              <a:rPr lang="nl-NL" dirty="0"/>
              <a:t> </a:t>
            </a:r>
            <a:endParaRPr lang="nl-NL" dirty="0" smtClean="0"/>
          </a:p>
          <a:p>
            <a:endParaRPr lang="nl-NL" altLang="nl-NL" dirty="0"/>
          </a:p>
        </p:txBody>
      </p:sp>
      <p:pic>
        <p:nvPicPr>
          <p:cNvPr id="2" name="Afbeelding 1" descr="File:Filter.sv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81250"/>
            <a:ext cx="1962051" cy="1977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4000" dirty="0"/>
              <a:t>Grote lymfeknopen: </a:t>
            </a:r>
            <a:br>
              <a:rPr lang="nl-NL" altLang="nl-NL" sz="4000" dirty="0"/>
            </a:br>
            <a:endParaRPr lang="nl-NL" altLang="nl-NL" sz="4000" dirty="0"/>
          </a:p>
        </p:txBody>
      </p:sp>
      <p:sp>
        <p:nvSpPr>
          <p:cNvPr id="9222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 dirty="0"/>
              <a:t>Oksel</a:t>
            </a:r>
          </a:p>
          <a:p>
            <a:r>
              <a:rPr lang="nl-NL" altLang="nl-NL" dirty="0"/>
              <a:t>Hals</a:t>
            </a:r>
          </a:p>
          <a:p>
            <a:r>
              <a:rPr lang="nl-NL" altLang="nl-NL" dirty="0"/>
              <a:t>Liezen</a:t>
            </a:r>
          </a:p>
          <a:p>
            <a:endParaRPr lang="nl-NL" altLang="nl-NL" dirty="0"/>
          </a:p>
          <a:p>
            <a:r>
              <a:rPr lang="nl-NL" altLang="nl-NL" dirty="0"/>
              <a:t>Bestudeer plaatje lymfesysteem van het hoofd.</a:t>
            </a:r>
          </a:p>
        </p:txBody>
      </p:sp>
      <p:pic>
        <p:nvPicPr>
          <p:cNvPr id="6" name="Afbeelding 5" descr="Lymfeknopen bevinden zich in: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0" y="620688"/>
            <a:ext cx="1352550" cy="269557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4573517"/>
            <a:ext cx="2664296" cy="173520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Lymfknopen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 dirty="0"/>
              <a:t>Rol afweersysteem, bescherming lichaam tegen infecties.</a:t>
            </a:r>
          </a:p>
          <a:p>
            <a:r>
              <a:rPr lang="nl-NL" altLang="nl-NL" dirty="0"/>
              <a:t>Zwellen op</a:t>
            </a:r>
            <a:r>
              <a:rPr lang="nl-NL" altLang="nl-NL" dirty="0" smtClean="0"/>
              <a:t>!</a:t>
            </a:r>
            <a:endParaRPr lang="nl-NL" altLang="nl-NL" dirty="0"/>
          </a:p>
          <a:p>
            <a:endParaRPr lang="nl-NL" altLang="nl-NL" dirty="0" smtClean="0"/>
          </a:p>
          <a:p>
            <a:endParaRPr lang="nl-NL" altLang="nl-NL" dirty="0"/>
          </a:p>
          <a:p>
            <a:endParaRPr lang="nl-NL" altLang="nl-NL" dirty="0"/>
          </a:p>
          <a:p>
            <a:r>
              <a:rPr lang="nl-NL" altLang="nl-NL" dirty="0"/>
              <a:t>Vorming witte bloedcellen = </a:t>
            </a:r>
            <a:r>
              <a:rPr lang="nl-NL" altLang="nl-NL" b="1" u="sng" dirty="0"/>
              <a:t>lymfocyten</a:t>
            </a:r>
          </a:p>
          <a:p>
            <a:endParaRPr lang="nl-NL" altLang="nl-NL" b="1" u="sng" dirty="0"/>
          </a:p>
          <a:p>
            <a:endParaRPr lang="nl-NL" altLang="nl-NL" b="1" u="sng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2492896"/>
            <a:ext cx="2808312" cy="224665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</TotalTime>
  <Words>250</Words>
  <Application>Microsoft Office PowerPoint</Application>
  <PresentationFormat>Diavoorstelling (4:3)</PresentationFormat>
  <Paragraphs>64</Paragraphs>
  <Slides>13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Arial</vt:lpstr>
      <vt:lpstr>Calibri</vt:lpstr>
      <vt:lpstr>Trebuchet MS</vt:lpstr>
      <vt:lpstr>Wingdings</vt:lpstr>
      <vt:lpstr>Wingdings 3</vt:lpstr>
      <vt:lpstr>Facet</vt:lpstr>
      <vt:lpstr>H5 Het lymfatisch systeem </vt:lpstr>
      <vt:lpstr>Mens    Lymfatisch systeem of lymfestelsel  = buizen systeem in het lichaam   die weefselvocht afvoert</vt:lpstr>
      <vt:lpstr>2e afvoerweg van vocht en cellen uit de weefsels  Aanvulling op het veneuze stelsel met andere functie lymfeklieren lymfknopen genoemd waarin weefselvocht gereinigd wordt van schadelijke deeltjes</vt:lpstr>
      <vt:lpstr>Zuivering: Lymfevaten gaan over in lymfebanen  die uiteindelijk samenkomen in lymfeklieren</vt:lpstr>
      <vt:lpstr>Pompwerking   </vt:lpstr>
      <vt:lpstr>De lymfcirculatie </vt:lpstr>
      <vt:lpstr>Filterstation</vt:lpstr>
      <vt:lpstr>Grote lymfeknopen:  </vt:lpstr>
      <vt:lpstr>Lymfknopen</vt:lpstr>
      <vt:lpstr>Lymfafvoer van het hoofd-halsgebied.</vt:lpstr>
      <vt:lpstr>Diagnose</vt:lpstr>
      <vt:lpstr>Wat was het doel van de les? Heb je dat behaald?</vt:lpstr>
      <vt:lpstr>Huiswerk:  begrippenlijst puntsgewijze samenstelling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5 Anatomie en Pathologie</dc:title>
  <dc:creator>E. Sprenger</dc:creator>
  <cp:lastModifiedBy>Jannet van den Berg</cp:lastModifiedBy>
  <cp:revision>9</cp:revision>
  <dcterms:created xsi:type="dcterms:W3CDTF">2010-01-14T09:53:31Z</dcterms:created>
  <dcterms:modified xsi:type="dcterms:W3CDTF">2017-01-08T14:40:55Z</dcterms:modified>
</cp:coreProperties>
</file>